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3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 Math 5th Grade</a:t>
            </a:r>
            <a:endParaRPr lang="en-US" dirty="0"/>
          </a:p>
        </p:txBody>
      </p:sp>
    </p:spTree>
    <p:extLst>
      <p:ext uri="{BB962C8B-B14F-4D97-AF65-F5344CB8AC3E}">
        <p14:creationId xmlns=""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 Math 5th Grade</a:t>
            </a:r>
            <a:endParaRPr lang="en-US" dirty="0"/>
          </a:p>
        </p:txBody>
      </p:sp>
    </p:spTree>
    <p:extLst>
      <p:ext uri="{BB962C8B-B14F-4D97-AF65-F5344CB8AC3E}">
        <p14:creationId xmlns=""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 Math 5th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 Math 5th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the value of the digit in decimals through the thousandths using expanded notation and numerals.[5.2A]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solve for quotients of decimals to the hundredths, up to four-digit dividends and two-digit whole number divisors, using strategies and algorithms, including the standard algorithm.[5.3G]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402751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represent and solve addition and subtraction of fractions with unequal denominators referring to the same whole using objects and pictorial models and properties of operations.[5.3H]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190174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represent and solve multiplication of a whole number and a fraction that refers to the same whole using objects and pictorial models, including area models.[5.3I]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667412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represent division of a unit fraction by a whole number and the division of a whole number by a unit fraction such as </a:t>
            </a:r>
            <a:r>
              <a:rPr lang="en-US" dirty="0" smtClean="0"/>
              <a:t>1/3  </a:t>
            </a:r>
            <a:r>
              <a:rPr lang="en-US" dirty="0"/>
              <a:t>÷ 7 and 7 ÷ </a:t>
            </a:r>
            <a:r>
              <a:rPr lang="en-US" dirty="0" smtClean="0"/>
              <a:t>1/3 </a:t>
            </a:r>
            <a:r>
              <a:rPr lang="en-US" dirty="0"/>
              <a:t>using objects and pictorial models, including area models.[5.3J]</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705762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add and subtract positive rational numbers fluently.[5.3K]</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304360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divide whole numbers by unit fractions and unit fractions by whole numbers.[5.3L]</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665741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prime and composite numbers.[5.4A]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25949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represent and solve multi-step problems involving the four operations with whole numbers using equations with a letter standing for the unknown quantity.[5.4B]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4271433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generate a numerical pattern when given a rule in the form </a:t>
            </a:r>
            <a:r>
              <a:rPr lang="en-US" dirty="0" smtClean="0"/>
              <a:t> </a:t>
            </a:r>
            <a:r>
              <a:rPr lang="en-US" i="1" dirty="0" smtClean="0"/>
              <a:t>y </a:t>
            </a:r>
            <a:r>
              <a:rPr lang="en-US" dirty="0"/>
              <a:t>=</a:t>
            </a:r>
            <a:r>
              <a:rPr lang="en-US" i="1" dirty="0"/>
              <a:t> ax </a:t>
            </a:r>
            <a:r>
              <a:rPr lang="en-US" dirty="0"/>
              <a:t>or </a:t>
            </a:r>
            <a:r>
              <a:rPr lang="en-US" i="1" dirty="0"/>
              <a:t>y </a:t>
            </a:r>
            <a:r>
              <a:rPr lang="en-US" dirty="0"/>
              <a:t>= </a:t>
            </a:r>
            <a:r>
              <a:rPr lang="en-US" i="1" dirty="0"/>
              <a:t>x </a:t>
            </a:r>
            <a:r>
              <a:rPr lang="en-US" dirty="0"/>
              <a:t>+</a:t>
            </a:r>
            <a:r>
              <a:rPr lang="en-US" i="1" dirty="0"/>
              <a:t> a </a:t>
            </a:r>
            <a:r>
              <a:rPr lang="en-US" dirty="0"/>
              <a:t>and graph</a:t>
            </a:r>
            <a:r>
              <a:rPr lang="en-US" dirty="0" smtClean="0"/>
              <a:t>. [</a:t>
            </a:r>
            <a:r>
              <a:rPr lang="en-US" dirty="0"/>
              <a:t>5.4C]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510136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the difference between additive and multiplicative numerical patterns given in a table or graph.[5.4D]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96106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order two decimals to thousandths and represent comparisons using the symbols &gt;, &lt;, or =.[5.2B]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880597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meaning of parentheses and brackets in a numeric expression.[5.4E]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689086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simplify numerical expressions that do not involve exponents, including up to two levels of grouping.[5.4F]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668803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concrete objects and pictorial models to develop the formulas for the volume of a rectangular prism, including the special form for a cube (</a:t>
            </a:r>
            <a:r>
              <a:rPr lang="en-US" i="1" dirty="0"/>
              <a:t>V</a:t>
            </a:r>
            <a:r>
              <a:rPr lang="en-US" dirty="0"/>
              <a:t> = </a:t>
            </a:r>
            <a:r>
              <a:rPr lang="en-US" i="1" dirty="0"/>
              <a:t>l </a:t>
            </a:r>
            <a:r>
              <a:rPr lang="en-US" dirty="0"/>
              <a:t>x</a:t>
            </a:r>
            <a:r>
              <a:rPr lang="en-US" i="1" dirty="0"/>
              <a:t> w </a:t>
            </a:r>
            <a:r>
              <a:rPr lang="en-US" dirty="0"/>
              <a:t>x</a:t>
            </a:r>
            <a:r>
              <a:rPr lang="en-US" i="1" dirty="0"/>
              <a:t> h</a:t>
            </a:r>
            <a:r>
              <a:rPr lang="en-US" dirty="0"/>
              <a:t>, </a:t>
            </a:r>
            <a:r>
              <a:rPr lang="en-US" i="1" dirty="0"/>
              <a:t>V </a:t>
            </a:r>
            <a:r>
              <a:rPr lang="en-US" dirty="0"/>
              <a:t>= </a:t>
            </a:r>
            <a:r>
              <a:rPr lang="en-US" i="1" dirty="0"/>
              <a:t>s </a:t>
            </a:r>
            <a:r>
              <a:rPr lang="en-US" dirty="0"/>
              <a:t>x</a:t>
            </a:r>
            <a:r>
              <a:rPr lang="en-US" i="1" dirty="0"/>
              <a:t> s </a:t>
            </a:r>
            <a:r>
              <a:rPr lang="en-US" dirty="0"/>
              <a:t>x</a:t>
            </a:r>
            <a:r>
              <a:rPr lang="en-US" i="1" dirty="0"/>
              <a:t> s</a:t>
            </a:r>
            <a:r>
              <a:rPr lang="en-US" dirty="0"/>
              <a:t>, and </a:t>
            </a:r>
            <a:r>
              <a:rPr lang="en-US" i="1" dirty="0"/>
              <a:t>V </a:t>
            </a:r>
            <a:r>
              <a:rPr lang="en-US" dirty="0"/>
              <a:t>=</a:t>
            </a:r>
            <a:r>
              <a:rPr lang="en-US" i="1" dirty="0"/>
              <a:t> </a:t>
            </a:r>
            <a:r>
              <a:rPr lang="en-US" i="1" dirty="0" err="1"/>
              <a:t>Bh</a:t>
            </a:r>
            <a:r>
              <a:rPr lang="en-US" dirty="0"/>
              <a:t>).[5.4G]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093686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and solve problems related to perimeter and / or area and related to volume.[5.4H]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685592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classify two-dimensional figures in a hierarchy of sets and subsets using graphic organizers based on their attributes and properties</a:t>
            </a:r>
            <a:r>
              <a:rPr lang="en-US" dirty="0" smtClean="0"/>
              <a:t>. [</a:t>
            </a:r>
            <a:r>
              <a:rPr lang="en-US" dirty="0"/>
              <a:t>5.5A]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080240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recognize a cube with side length of one unit as a unit cube having one cubic unit of volume and the volume of a three-dimensional figure as the number of unit cubes (</a:t>
            </a:r>
            <a:r>
              <a:rPr lang="en-US" i="1" dirty="0"/>
              <a:t>n</a:t>
            </a:r>
            <a:r>
              <a:rPr lang="en-US" dirty="0"/>
              <a:t> cubic units) needed to fill it with no gaps or overlaps if possible.[5.6A]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047852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determine the volume of a rectangular prism with whole number side lengths in problems related to the number of layers times the number of unit cubes in the area of the base.[5.6B]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432095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solve problems by calculating conversions within a measurement system, customary or metric.[5.7A]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590976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a:t>describe the key attributes of the coordinate plane, including perpendicular number lines (axes) where the intersection (origin) of the two lines coincides with zero on each number line and the given point (0, 0); the x-coordinate, the first number in an ordered pair, indicates movement parallel to the x-axis starting at the origin; and the y-coordinate, the second number, indicates movement parallel to the y-axis starting at the origin.[5.8A]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153499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process for graphing ordered pairs of numbers in the first quadrant of the coordinate plane.[5.8B]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364988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round decimals to tenths or hundredths.[5.2C]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8395615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graph in the first quadrant of the coordinate plane ordered pairs of numbers arising from mathematical and real-world problems, including those generated by number patterns or found in an input-output table</a:t>
            </a:r>
            <a:r>
              <a:rPr lang="en-US" dirty="0" smtClean="0"/>
              <a:t>. [</a:t>
            </a:r>
            <a:r>
              <a:rPr lang="en-US" dirty="0"/>
              <a:t>5.8C]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653616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represent categorical data with bar graphs or frequency tables and numerical data, including data sets of measurements in fractions or decimals, with dot plots or stem-and-leaf plots.[5.9A]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1354130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discrete paired data on a scatterplot.[5.9B]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7114531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solve one- and two-step problems using data from a frequency table, dot plot, bar graph, stem-and-leaf plot, or scatterplot.[5.9C]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5265987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define income tax, payroll tax, sales tax, and property tax</a:t>
            </a:r>
            <a:r>
              <a:rPr lang="en-US" dirty="0" smtClean="0"/>
              <a:t>. [</a:t>
            </a:r>
            <a:r>
              <a:rPr lang="en-US" dirty="0"/>
              <a:t>5.10A]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401001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difference between gross income and net income.[5.10B]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3181907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identify the advantages and disadvantages of different methods of payment, including check, credit card, debit card, and electronic payments</a:t>
            </a:r>
            <a:r>
              <a:rPr lang="en-US" dirty="0" smtClean="0"/>
              <a:t>. [</a:t>
            </a:r>
            <a:r>
              <a:rPr lang="en-US" dirty="0"/>
              <a:t>5.10C]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41597145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develop a system for keeping and using financial records</a:t>
            </a:r>
            <a:r>
              <a:rPr lang="en-US" dirty="0" smtClean="0"/>
              <a:t>. [</a:t>
            </a:r>
            <a:r>
              <a:rPr lang="en-US" dirty="0"/>
              <a:t>5.10D]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3935509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actions that might be taken to balance a budget when expenses exceed income</a:t>
            </a:r>
            <a:r>
              <a:rPr lang="en-US" dirty="0" smtClean="0"/>
              <a:t>. [</a:t>
            </a:r>
            <a:r>
              <a:rPr lang="en-US" dirty="0"/>
              <a:t>5.10E]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4817259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balance a </a:t>
            </a:r>
            <a:r>
              <a:rPr lang="en-US" dirty="0" smtClean="0"/>
              <a:t>simple budget</a:t>
            </a:r>
            <a:r>
              <a:rPr lang="en-US" dirty="0" smtClean="0"/>
              <a:t>. [</a:t>
            </a:r>
            <a:r>
              <a:rPr lang="en-US" dirty="0"/>
              <a:t>5.10F]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522498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estimate to determine solutions to mathematical and real-world problems involving addition, subtraction, multiplication, or division</a:t>
            </a:r>
            <a:r>
              <a:rPr lang="en-US" dirty="0" smtClean="0"/>
              <a:t>. [</a:t>
            </a:r>
            <a:r>
              <a:rPr lang="en-US" dirty="0"/>
              <a:t>5.3A]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3920121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multiply with fluency a three-digit number by a two-digit number using the standard algorithm.[5.3B]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241335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solve with proficiency for quotients of up to a four-digit dividend by a two-digit divisor using strategies and the standard algorithm.[5.3C]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422650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multiplication of decimals with products to the hundredths using objects and pictorial models, including area models.[5.3D]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71878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solve for products of decimals to the hundredths, including situations involving money, using strategies based on place-value understandings, properties of operations, and the relationship to the multiplication of whole numbers.[5.3E]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2752630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represent quotients of decimals to the hundredths, up to four-digit dividends and two-digit whole number divisors, using objects and pictorial models, including area models.[5.3F]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5th Grade</a:t>
            </a:r>
            <a:endParaRPr lang="en-US" dirty="0"/>
          </a:p>
        </p:txBody>
      </p:sp>
    </p:spTree>
    <p:extLst>
      <p:ext uri="{BB962C8B-B14F-4D97-AF65-F5344CB8AC3E}">
        <p14:creationId xmlns="" xmlns:p14="http://schemas.microsoft.com/office/powerpoint/2010/main" val="18570285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TotalTime>
  <Words>1194</Words>
  <Application>Microsoft Office PowerPoint</Application>
  <PresentationFormat>On-screen Show (4:3)</PresentationFormat>
  <Paragraphs>118</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60</cp:revision>
  <dcterms:created xsi:type="dcterms:W3CDTF">2014-10-20T16:17:28Z</dcterms:created>
  <dcterms:modified xsi:type="dcterms:W3CDTF">2014-11-17T18:26:19Z</dcterms:modified>
</cp:coreProperties>
</file>